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embeddedFontLst>
    <p:embeddedFont>
      <p:font typeface="Anton" pitchFamily="2" charset="77"/>
      <p:regular r:id="rId21"/>
    </p:embeddedFont>
    <p:embeddedFont>
      <p:font typeface="Cambria" panose="02040503050406030204" pitchFamily="18" charset="0"/>
      <p:regular r:id="rId22"/>
      <p:bold r:id="rId23"/>
      <p:italic r:id="rId24"/>
      <p:boldItalic r:id="rId25"/>
    </p:embeddedFont>
    <p:embeddedFont>
      <p:font typeface="Lato" panose="020F0502020204030203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gHI3dYZFaPgrgpiQqYasGl0GGV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A2626B-6F37-419F-8D75-4607E98EDC2C}">
  <a:tblStyle styleId="{1AA2626B-6F37-419F-8D75-4607E98EDC2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8FB120-DF45-4898-9670-CA659F204006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2"/>
  </p:normalViewPr>
  <p:slideViewPr>
    <p:cSldViewPr snapToGrid="0">
      <p:cViewPr varScale="1">
        <p:scale>
          <a:sx n="104" d="100"/>
          <a:sy n="104" d="100"/>
        </p:scale>
        <p:origin x="896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jpg>
</file>

<file path=ppt/media/image23.pn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0171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0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2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2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406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4055954" y="1365959"/>
            <a:ext cx="9683268" cy="859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978492" y="6343650"/>
            <a:ext cx="2516014" cy="2232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92196" y="-1180636"/>
            <a:ext cx="3373385" cy="2993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279515" y="443791"/>
            <a:ext cx="812570" cy="922168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"/>
          <p:cNvSpPr txBox="1"/>
          <p:nvPr/>
        </p:nvSpPr>
        <p:spPr>
          <a:xfrm>
            <a:off x="685800" y="2455589"/>
            <a:ext cx="4572425" cy="1330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999" b="0" i="0" u="none" strike="noStrike" cap="none">
                <a:solidFill>
                  <a:srgbClr val="D0E1F9"/>
                </a:solidFill>
                <a:latin typeface="Anton"/>
                <a:ea typeface="Anton"/>
                <a:cs typeface="Anton"/>
                <a:sym typeface="Anton"/>
              </a:rPr>
              <a:t>CITI BIKE </a:t>
            </a:r>
            <a:endParaRPr/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5">
            <a:alphaModFix/>
          </a:blip>
          <a:srcRect t="87657"/>
          <a:stretch/>
        </p:blipFill>
        <p:spPr>
          <a:xfrm>
            <a:off x="6530288" y="541220"/>
            <a:ext cx="1953772" cy="2429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" name="Google Shape;90;p1"/>
          <p:cNvCxnSpPr/>
          <p:nvPr/>
        </p:nvCxnSpPr>
        <p:spPr>
          <a:xfrm>
            <a:off x="3626289" y="1086725"/>
            <a:ext cx="572887" cy="0"/>
          </a:xfrm>
          <a:prstGeom prst="straightConnector1">
            <a:avLst/>
          </a:prstGeom>
          <a:noFill/>
          <a:ln w="28575" cap="rnd" cmpd="sng">
            <a:solidFill>
              <a:srgbClr val="93B3D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1" name="Google Shape;91;p1"/>
          <p:cNvCxnSpPr/>
          <p:nvPr/>
        </p:nvCxnSpPr>
        <p:spPr>
          <a:xfrm>
            <a:off x="3912733" y="1178853"/>
            <a:ext cx="572887" cy="0"/>
          </a:xfrm>
          <a:prstGeom prst="straightConnector1">
            <a:avLst/>
          </a:prstGeom>
          <a:noFill/>
          <a:ln w="28575" cap="rnd" cmpd="sng">
            <a:solidFill>
              <a:srgbClr val="93B3D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2" name="Google Shape;92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377930" y="3784597"/>
            <a:ext cx="4668275" cy="307237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/>
          <p:cNvSpPr txBox="1"/>
          <p:nvPr/>
        </p:nvSpPr>
        <p:spPr>
          <a:xfrm>
            <a:off x="685800" y="3967697"/>
            <a:ext cx="3205066" cy="1974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C5D8F1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rgbClr val="C5D8F1"/>
                </a:solidFill>
                <a:latin typeface="Cambria"/>
                <a:ea typeface="Cambria"/>
                <a:cs typeface="Cambria"/>
                <a:sym typeface="Cambria"/>
              </a:rPr>
              <a:t>MGT 585 _GROUP 5 </a:t>
            </a:r>
            <a:r>
              <a:rPr lang="en-US" sz="1800" b="0" i="0" u="none" strike="noStrike" cap="none">
                <a:solidFill>
                  <a:srgbClr val="C5D8F1"/>
                </a:solidFill>
                <a:latin typeface="Cambria"/>
                <a:ea typeface="Cambria"/>
                <a:cs typeface="Cambria"/>
                <a:sym typeface="Cambria"/>
              </a:rPr>
              <a:t>​</a:t>
            </a:r>
            <a:endParaRPr/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Clr>
                <a:srgbClr val="C5D8F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C5D8F1"/>
                </a:solidFill>
                <a:latin typeface="Cambria"/>
                <a:ea typeface="Cambria"/>
                <a:cs typeface="Cambria"/>
                <a:sym typeface="Cambria"/>
              </a:rPr>
              <a:t>Abhishek Manohar​</a:t>
            </a:r>
            <a:endParaRPr/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Clr>
                <a:srgbClr val="C5D8F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C5D8F1"/>
                </a:solidFill>
                <a:latin typeface="Cambria"/>
                <a:ea typeface="Cambria"/>
                <a:cs typeface="Cambria"/>
                <a:sym typeface="Cambria"/>
              </a:rPr>
              <a:t>Nattayaporn Wongwilawan​</a:t>
            </a:r>
            <a:endParaRPr/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Clr>
                <a:srgbClr val="C5D8F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C5D8F1"/>
                </a:solidFill>
                <a:latin typeface="Cambria"/>
                <a:ea typeface="Cambria"/>
                <a:cs typeface="Cambria"/>
                <a:sym typeface="Cambria"/>
              </a:rPr>
              <a:t>Preeti Lazarus​</a:t>
            </a:r>
            <a:endParaRPr/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Clr>
                <a:srgbClr val="C5D8F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C5D8F1"/>
                </a:solidFill>
                <a:latin typeface="Cambria"/>
                <a:ea typeface="Cambria"/>
                <a:cs typeface="Cambria"/>
                <a:sym typeface="Cambria"/>
              </a:rPr>
              <a:t>Sakshi Jaiswal​</a:t>
            </a:r>
            <a:endParaRPr/>
          </a:p>
          <a:p>
            <a:pPr marL="0" marR="0" lvl="0" indent="0" algn="l" rtl="0">
              <a:spcBef>
                <a:spcPts val="320"/>
              </a:spcBef>
              <a:spcAft>
                <a:spcPts val="0"/>
              </a:spcAft>
              <a:buClr>
                <a:srgbClr val="C5D8F1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C5D8F1"/>
                </a:solidFill>
                <a:latin typeface="Cambria"/>
                <a:ea typeface="Cambria"/>
                <a:cs typeface="Cambria"/>
                <a:sym typeface="Cambria"/>
              </a:rPr>
              <a:t>Salha Ayman M Ajabnoor​</a:t>
            </a:r>
            <a:endParaRPr/>
          </a:p>
        </p:txBody>
      </p:sp>
      <p:sp>
        <p:nvSpPr>
          <p:cNvPr id="94" name="Google Shape;9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10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10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241" name="Google Shape;241;p10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Google Shape;242;p10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3" name="Google Shape;243;p10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244" name="Google Shape;244;p10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" name="Google Shape;245;p10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46" name="Google Shape;246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48" name="Google Shape;248;p10"/>
          <p:cNvSpPr txBox="1"/>
          <p:nvPr/>
        </p:nvSpPr>
        <p:spPr>
          <a:xfrm>
            <a:off x="686135" y="754349"/>
            <a:ext cx="5489150" cy="60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Predictive Analysis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10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10"/>
          <p:cNvSpPr txBox="1"/>
          <p:nvPr/>
        </p:nvSpPr>
        <p:spPr>
          <a:xfrm>
            <a:off x="1310101" y="1667968"/>
            <a:ext cx="698016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Choosing 5 stations based on the</a:t>
            </a:r>
            <a:r>
              <a:rPr lang="en-US" sz="2200" b="1">
                <a:solidFill>
                  <a:schemeClr val="accent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2200" b="1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highest demand</a:t>
            </a:r>
            <a:r>
              <a:rPr lang="en-US" sz="22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:</a:t>
            </a:r>
            <a:endParaRPr/>
          </a:p>
        </p:txBody>
      </p:sp>
      <p:sp>
        <p:nvSpPr>
          <p:cNvPr id="251" name="Google Shape;251;p10"/>
          <p:cNvSpPr txBox="1"/>
          <p:nvPr/>
        </p:nvSpPr>
        <p:spPr>
          <a:xfrm>
            <a:off x="3580249" y="2625428"/>
            <a:ext cx="4939318" cy="584775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519 , 402 , 435 , 426 , 497</a:t>
            </a:r>
            <a:endParaRPr sz="3200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2" name="Google Shape;252;p10"/>
          <p:cNvSpPr txBox="1"/>
          <p:nvPr/>
        </p:nvSpPr>
        <p:spPr>
          <a:xfrm>
            <a:off x="1175043" y="3765115"/>
            <a:ext cx="98421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Building regression: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Char char="▪"/>
            </a:pPr>
            <a:r>
              <a:rPr lang="en-US" sz="20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Demand as </a:t>
            </a:r>
            <a:r>
              <a:rPr lang="en-US" sz="2000" u="sng">
                <a:solidFill>
                  <a:srgbClr val="0070C0"/>
                </a:solidFill>
                <a:latin typeface="Cambria"/>
                <a:ea typeface="Cambria"/>
                <a:cs typeface="Cambria"/>
                <a:sym typeface="Cambria"/>
              </a:rPr>
              <a:t>response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Char char="▪"/>
            </a:pPr>
            <a:r>
              <a:rPr lang="en-US" sz="20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DemandTime , StartStationId , EndStationId,   Temperature,  DayOfWeek as </a:t>
            </a:r>
            <a:r>
              <a:rPr lang="en-US" sz="2000" u="sng">
                <a:solidFill>
                  <a:srgbClr val="0070C0"/>
                </a:solidFill>
                <a:latin typeface="Cambria"/>
                <a:ea typeface="Cambria"/>
                <a:cs typeface="Cambria"/>
                <a:sym typeface="Cambria"/>
              </a:rPr>
              <a:t>predictors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Noto Sans Symbols"/>
              <a:buChar char="▪"/>
            </a:pPr>
            <a:r>
              <a:rPr lang="en-US" sz="20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Choosing a random day on the future: </a:t>
            </a:r>
            <a:r>
              <a:rPr lang="en-US" sz="2000" u="sng">
                <a:solidFill>
                  <a:srgbClr val="0070C0"/>
                </a:solidFill>
                <a:latin typeface="Cambria"/>
                <a:ea typeface="Cambria"/>
                <a:cs typeface="Cambria"/>
                <a:sym typeface="Cambria"/>
              </a:rPr>
              <a:t>May 25, 2019, Saturday at 70°F</a:t>
            </a:r>
            <a:endParaRPr sz="2000" u="sng">
              <a:solidFill>
                <a:srgbClr val="0070C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11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8" name="Google Shape;258;p11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259" name="Google Shape;259;p11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Google Shape;260;p1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1" name="Google Shape;261;p11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262" name="Google Shape;262;p11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3" name="Google Shape;263;p11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64" name="Google Shape;264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266" name="Google Shape;266;p11"/>
          <p:cNvSpPr txBox="1"/>
          <p:nvPr/>
        </p:nvSpPr>
        <p:spPr>
          <a:xfrm>
            <a:off x="686135" y="754349"/>
            <a:ext cx="5489150" cy="60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Predictive Analysis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11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11"/>
          <p:cNvSpPr txBox="1"/>
          <p:nvPr/>
        </p:nvSpPr>
        <p:spPr>
          <a:xfrm>
            <a:off x="2766873" y="1516601"/>
            <a:ext cx="648069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The result:</a:t>
            </a:r>
            <a:endParaRPr sz="2400" u="sng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269" name="Google Shape;269;p11" descr="Tex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l="2066" r="115" b="-556"/>
          <a:stretch/>
        </p:blipFill>
        <p:spPr>
          <a:xfrm>
            <a:off x="2860089" y="1998225"/>
            <a:ext cx="6301706" cy="1344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1" descr="Text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800906" y="3412696"/>
            <a:ext cx="6353451" cy="241478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11"/>
          <p:cNvSpPr/>
          <p:nvPr/>
        </p:nvSpPr>
        <p:spPr>
          <a:xfrm>
            <a:off x="3765611" y="2648504"/>
            <a:ext cx="1782930" cy="236737"/>
          </a:xfrm>
          <a:prstGeom prst="rect">
            <a:avLst/>
          </a:prstGeom>
          <a:noFill/>
          <a:ln w="254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11"/>
          <p:cNvSpPr/>
          <p:nvPr/>
        </p:nvSpPr>
        <p:spPr>
          <a:xfrm>
            <a:off x="6968971" y="2877844"/>
            <a:ext cx="1945687" cy="244135"/>
          </a:xfrm>
          <a:prstGeom prst="rect">
            <a:avLst/>
          </a:prstGeom>
          <a:noFill/>
          <a:ln w="254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1"/>
          <p:cNvSpPr txBox="1"/>
          <p:nvPr/>
        </p:nvSpPr>
        <p:spPr>
          <a:xfrm>
            <a:off x="950194" y="2882873"/>
            <a:ext cx="648069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Good Fit!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4" name="Google Shape;274;p11"/>
          <p:cNvSpPr txBox="1"/>
          <p:nvPr/>
        </p:nvSpPr>
        <p:spPr>
          <a:xfrm>
            <a:off x="10064648" y="2885240"/>
            <a:ext cx="648069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Valid model!</a:t>
            </a: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75" name="Google Shape;275;p11"/>
          <p:cNvSpPr/>
          <p:nvPr/>
        </p:nvSpPr>
        <p:spPr>
          <a:xfrm>
            <a:off x="2900039" y="4202096"/>
            <a:ext cx="5689104" cy="229339"/>
          </a:xfrm>
          <a:prstGeom prst="rect">
            <a:avLst/>
          </a:prstGeom>
          <a:noFill/>
          <a:ln w="254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11"/>
          <p:cNvSpPr/>
          <p:nvPr/>
        </p:nvSpPr>
        <p:spPr>
          <a:xfrm>
            <a:off x="2892642" y="4638581"/>
            <a:ext cx="5911045" cy="244135"/>
          </a:xfrm>
          <a:prstGeom prst="rect">
            <a:avLst/>
          </a:prstGeom>
          <a:noFill/>
          <a:ln w="25400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7" name="Google Shape;277;p11"/>
          <p:cNvCxnSpPr/>
          <p:nvPr/>
        </p:nvCxnSpPr>
        <p:spPr>
          <a:xfrm rot="10800000" flipH="1">
            <a:off x="2148967" y="2874470"/>
            <a:ext cx="1541929" cy="174170"/>
          </a:xfrm>
          <a:prstGeom prst="straightConnector1">
            <a:avLst/>
          </a:prstGeom>
          <a:noFill/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78" name="Google Shape;278;p11"/>
          <p:cNvCxnSpPr/>
          <p:nvPr/>
        </p:nvCxnSpPr>
        <p:spPr>
          <a:xfrm flipH="1">
            <a:off x="9044105" y="3074253"/>
            <a:ext cx="1057835" cy="5123"/>
          </a:xfrm>
          <a:prstGeom prst="straightConnector1">
            <a:avLst/>
          </a:prstGeom>
          <a:noFill/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2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4" name="Google Shape;284;p12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285" name="Google Shape;285;p12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Google Shape;286;p1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7" name="Google Shape;287;p12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288" name="Google Shape;288;p12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9" name="Google Shape;289;p1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90" name="Google Shape;290;p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92" name="Google Shape;292;p12"/>
          <p:cNvSpPr txBox="1"/>
          <p:nvPr/>
        </p:nvSpPr>
        <p:spPr>
          <a:xfrm>
            <a:off x="686135" y="754349"/>
            <a:ext cx="5706864" cy="60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Predictive Analysis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12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94" name="Google Shape;294;p12"/>
          <p:cNvGraphicFramePr/>
          <p:nvPr/>
        </p:nvGraphicFramePr>
        <p:xfrm>
          <a:off x="3011009" y="2441359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{258FB120-DF45-4898-9670-CA659F204006}</a:tableStyleId>
              </a:tblPr>
              <a:tblGrid>
                <a:gridCol w="148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1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0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9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9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9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96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413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519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402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435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426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497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Total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519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149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739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402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124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122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121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123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123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613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435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111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109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110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110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548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426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106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106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534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1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497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106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106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107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535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Total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600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590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588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596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595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2969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95" name="Google Shape;295;p12"/>
          <p:cNvSpPr txBox="1"/>
          <p:nvPr/>
        </p:nvSpPr>
        <p:spPr>
          <a:xfrm>
            <a:off x="1097212" y="1487009"/>
            <a:ext cx="648069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Morning demand</a:t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6" name="Google Shape;296;p12"/>
          <p:cNvSpPr/>
          <p:nvPr/>
        </p:nvSpPr>
        <p:spPr>
          <a:xfrm>
            <a:off x="4453631" y="2034466"/>
            <a:ext cx="5030679" cy="384698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Destination Station</a:t>
            </a:r>
            <a:endParaRPr sz="2000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7" name="Google Shape;297;p12"/>
          <p:cNvSpPr/>
          <p:nvPr/>
        </p:nvSpPr>
        <p:spPr>
          <a:xfrm>
            <a:off x="1094911" y="2766874"/>
            <a:ext cx="1864311" cy="2101047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Origin </a:t>
            </a:r>
            <a:endParaRPr sz="2000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Station</a:t>
            </a:r>
            <a:endParaRPr sz="2000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98" name="Google Shape;298;p12"/>
          <p:cNvSpPr/>
          <p:nvPr/>
        </p:nvSpPr>
        <p:spPr>
          <a:xfrm>
            <a:off x="8527940" y="4409641"/>
            <a:ext cx="1167426" cy="551717"/>
          </a:xfrm>
          <a:prstGeom prst="rect">
            <a:avLst/>
          </a:prstGeom>
          <a:noFill/>
          <a:ln w="5715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12"/>
          <p:cNvSpPr/>
          <p:nvPr/>
        </p:nvSpPr>
        <p:spPr>
          <a:xfrm>
            <a:off x="9906001" y="4411917"/>
            <a:ext cx="1395932" cy="614722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366092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Trips</a:t>
            </a:r>
            <a:endParaRPr sz="2000" b="1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13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5" name="Google Shape;305;p13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306" name="Google Shape;306;p13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7" name="Google Shape;307;p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8" name="Google Shape;308;p13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309" name="Google Shape;309;p13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0" name="Google Shape;310;p1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1" name="Google Shape;311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313" name="Google Shape;313;p13"/>
          <p:cNvSpPr txBox="1"/>
          <p:nvPr/>
        </p:nvSpPr>
        <p:spPr>
          <a:xfrm>
            <a:off x="686135" y="754349"/>
            <a:ext cx="5706864" cy="60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Predictive Analysis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13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13"/>
          <p:cNvSpPr txBox="1"/>
          <p:nvPr/>
        </p:nvSpPr>
        <p:spPr>
          <a:xfrm>
            <a:off x="1097212" y="1487009"/>
            <a:ext cx="648069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Evening demand</a:t>
            </a:r>
            <a:endParaRPr sz="24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16" name="Google Shape;316;p13"/>
          <p:cNvSpPr/>
          <p:nvPr/>
        </p:nvSpPr>
        <p:spPr>
          <a:xfrm>
            <a:off x="4453631" y="2034466"/>
            <a:ext cx="5030679" cy="384698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Destination Station</a:t>
            </a:r>
            <a:endParaRPr sz="2000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17" name="Google Shape;317;p13"/>
          <p:cNvSpPr/>
          <p:nvPr/>
        </p:nvSpPr>
        <p:spPr>
          <a:xfrm>
            <a:off x="1094911" y="2766874"/>
            <a:ext cx="1864311" cy="2101047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Origin </a:t>
            </a:r>
            <a:endParaRPr sz="2000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Station</a:t>
            </a:r>
            <a:endParaRPr sz="2000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aphicFrame>
        <p:nvGraphicFramePr>
          <p:cNvPr id="318" name="Google Shape;318;p13"/>
          <p:cNvGraphicFramePr/>
          <p:nvPr/>
        </p:nvGraphicFramePr>
        <p:xfrm>
          <a:off x="3017761" y="2449285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{258FB120-DF45-4898-9670-CA659F204006}</a:tableStyleId>
              </a:tblPr>
              <a:tblGrid>
                <a:gridCol w="1488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36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3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3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13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13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47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519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402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435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426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497</a:t>
                      </a:r>
                      <a:endParaRPr sz="16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Total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7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519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169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167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166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168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168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838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7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402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143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141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141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143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142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710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7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435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130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130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129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645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426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126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125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633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7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497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128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126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125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127</a:t>
                      </a:r>
                      <a:endParaRPr sz="1800" u="none" strike="noStrike" cap="none">
                        <a:solidFill>
                          <a:srgbClr val="EEECE1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633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7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Total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698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688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685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695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693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3459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19" name="Google Shape;319;p13"/>
          <p:cNvSpPr txBox="1"/>
          <p:nvPr/>
        </p:nvSpPr>
        <p:spPr>
          <a:xfrm>
            <a:off x="3766325" y="5172131"/>
            <a:ext cx="4073815" cy="954107"/>
          </a:xfrm>
          <a:prstGeom prst="rect">
            <a:avLst/>
          </a:prstGeom>
          <a:noFill/>
          <a:ln w="28575" cap="flat" cmpd="sng">
            <a:solidFill>
              <a:srgbClr val="1736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2969 + 3459 = </a:t>
            </a:r>
            <a:r>
              <a:rPr lang="en-US" sz="24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6,428 </a:t>
            </a:r>
            <a:r>
              <a:rPr lang="en-US" sz="2400" b="1" u="sng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trips</a:t>
            </a:r>
            <a:endParaRPr sz="2400" b="1" u="sng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accent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20" name="Google Shape;320;p13"/>
          <p:cNvSpPr/>
          <p:nvPr/>
        </p:nvSpPr>
        <p:spPr>
          <a:xfrm>
            <a:off x="8591973" y="4486481"/>
            <a:ext cx="1103393" cy="474877"/>
          </a:xfrm>
          <a:prstGeom prst="rect">
            <a:avLst/>
          </a:prstGeom>
          <a:noFill/>
          <a:ln w="5715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13"/>
          <p:cNvSpPr/>
          <p:nvPr/>
        </p:nvSpPr>
        <p:spPr>
          <a:xfrm>
            <a:off x="9906001" y="4411917"/>
            <a:ext cx="1395932" cy="614722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366092"/>
          </a:solidFill>
          <a:ln w="25400" cap="flat" cmpd="sng">
            <a:solidFill>
              <a:srgbClr val="395E8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Trips</a:t>
            </a:r>
            <a:endParaRPr sz="2000" b="1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14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7" name="Google Shape;327;p14"/>
          <p:cNvGrpSpPr/>
          <p:nvPr/>
        </p:nvGrpSpPr>
        <p:grpSpPr>
          <a:xfrm>
            <a:off x="2949111" y="6235799"/>
            <a:ext cx="5045812" cy="1663604"/>
            <a:chOff x="0" y="-47625"/>
            <a:chExt cx="1993407" cy="657225"/>
          </a:xfrm>
        </p:grpSpPr>
        <p:sp>
          <p:nvSpPr>
            <p:cNvPr id="328" name="Google Shape;328;p14"/>
            <p:cNvSpPr/>
            <p:nvPr/>
          </p:nvSpPr>
          <p:spPr>
            <a:xfrm>
              <a:off x="0" y="0"/>
              <a:ext cx="1993407" cy="200691"/>
            </a:xfrm>
            <a:custGeom>
              <a:avLst/>
              <a:gdLst/>
              <a:ahLst/>
              <a:cxnLst/>
              <a:rect l="l" t="t" r="r" b="b"/>
              <a:pathLst>
                <a:path w="1993407" h="200691" extrusionOk="0">
                  <a:moveTo>
                    <a:pt x="203200" y="0"/>
                  </a:moveTo>
                  <a:lnTo>
                    <a:pt x="1993407" y="0"/>
                  </a:lnTo>
                  <a:lnTo>
                    <a:pt x="1790207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29" name="Google Shape;329;p1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0" name="Google Shape;330;p14"/>
          <p:cNvGrpSpPr/>
          <p:nvPr/>
        </p:nvGrpSpPr>
        <p:grpSpPr>
          <a:xfrm>
            <a:off x="-1055437" y="-123066"/>
            <a:ext cx="5045812" cy="1663604"/>
            <a:chOff x="0" y="-47625"/>
            <a:chExt cx="1993407" cy="657225"/>
          </a:xfrm>
        </p:grpSpPr>
        <p:sp>
          <p:nvSpPr>
            <p:cNvPr id="331" name="Google Shape;331;p14"/>
            <p:cNvSpPr/>
            <p:nvPr/>
          </p:nvSpPr>
          <p:spPr>
            <a:xfrm>
              <a:off x="0" y="0"/>
              <a:ext cx="1993407" cy="200691"/>
            </a:xfrm>
            <a:custGeom>
              <a:avLst/>
              <a:gdLst/>
              <a:ahLst/>
              <a:cxnLst/>
              <a:rect l="l" t="t" r="r" b="b"/>
              <a:pathLst>
                <a:path w="1993407" h="200691" extrusionOk="0">
                  <a:moveTo>
                    <a:pt x="203200" y="0"/>
                  </a:moveTo>
                  <a:lnTo>
                    <a:pt x="1993407" y="0"/>
                  </a:lnTo>
                  <a:lnTo>
                    <a:pt x="1790207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2" name="Google Shape;332;p1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33" name="Google Shape;333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72709" y="2316598"/>
            <a:ext cx="422327" cy="323273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14"/>
          <p:cNvSpPr txBox="1"/>
          <p:nvPr/>
        </p:nvSpPr>
        <p:spPr>
          <a:xfrm>
            <a:off x="1084287" y="2509256"/>
            <a:ext cx="5475419" cy="261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1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Prescriptive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641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 Analysis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336" name="Google Shape;336;p14" descr="A picture containing indoor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19565" y="560105"/>
            <a:ext cx="6575394" cy="4391342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14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15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3" name="Google Shape;343;p15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344" name="Google Shape;344;p15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5" name="Google Shape;345;p15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6" name="Google Shape;346;p15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347" name="Google Shape;347;p15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8" name="Google Shape;348;p15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49" name="Google Shape;34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351" name="Google Shape;351;p15"/>
          <p:cNvSpPr txBox="1"/>
          <p:nvPr/>
        </p:nvSpPr>
        <p:spPr>
          <a:xfrm>
            <a:off x="686135" y="754349"/>
            <a:ext cx="5706864" cy="60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Prescriptive Analysis 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15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15"/>
          <p:cNvSpPr txBox="1"/>
          <p:nvPr/>
        </p:nvSpPr>
        <p:spPr>
          <a:xfrm>
            <a:off x="2493145" y="1487009"/>
            <a:ext cx="648069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The number of bikes to be</a:t>
            </a:r>
            <a:r>
              <a:rPr lang="en-US" sz="2400">
                <a:solidFill>
                  <a:schemeClr val="accent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2400" b="1" u="sng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allocated is 1000</a:t>
            </a:r>
            <a:endParaRPr sz="1800" b="1" u="sng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aphicFrame>
        <p:nvGraphicFramePr>
          <p:cNvPr id="354" name="Google Shape;354;p15"/>
          <p:cNvGraphicFramePr/>
          <p:nvPr/>
        </p:nvGraphicFramePr>
        <p:xfrm>
          <a:off x="1997477" y="2315592"/>
          <a:ext cx="3283775" cy="2794575"/>
        </p:xfrm>
        <a:graphic>
          <a:graphicData uri="http://schemas.openxmlformats.org/drawingml/2006/table">
            <a:tbl>
              <a:tblPr firstRow="1" bandRow="1">
                <a:noFill/>
                <a:tableStyleId>{258FB120-DF45-4898-9670-CA659F204006}</a:tableStyleId>
              </a:tblPr>
              <a:tblGrid>
                <a:gridCol w="155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13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Station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Initial Allocation</a:t>
                      </a:r>
                      <a:endParaRPr sz="2000" i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3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519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13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402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465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3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435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3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426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13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497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535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685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Total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1,000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55" name="Google Shape;355;p15"/>
          <p:cNvSpPr/>
          <p:nvPr/>
        </p:nvSpPr>
        <p:spPr>
          <a:xfrm>
            <a:off x="5736230" y="3119308"/>
            <a:ext cx="2500544" cy="902563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66092"/>
          </a:solidFill>
          <a:ln w="2540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15"/>
          <p:cNvSpPr txBox="1"/>
          <p:nvPr/>
        </p:nvSpPr>
        <p:spPr>
          <a:xfrm>
            <a:off x="8624518" y="3108054"/>
            <a:ext cx="6480699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Number of trips</a:t>
            </a:r>
            <a:endParaRPr sz="1800">
              <a:solidFill>
                <a:srgbClr val="36609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57" name="Google Shape;357;p15"/>
          <p:cNvSpPr txBox="1"/>
          <p:nvPr/>
        </p:nvSpPr>
        <p:spPr>
          <a:xfrm>
            <a:off x="9112915" y="3712145"/>
            <a:ext cx="1487942" cy="584775"/>
          </a:xfrm>
          <a:prstGeom prst="rect">
            <a:avLst/>
          </a:prstGeom>
          <a:solidFill>
            <a:schemeClr val="lt1"/>
          </a:solidFill>
          <a:ln w="57150" cap="flat" cmpd="sng">
            <a:solidFill>
              <a:srgbClr val="0B3D7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17365D"/>
                </a:solidFill>
                <a:latin typeface="Cambria"/>
                <a:ea typeface="Cambria"/>
                <a:cs typeface="Cambria"/>
                <a:sym typeface="Cambria"/>
              </a:rPr>
              <a:t>2,000</a:t>
            </a:r>
            <a:endParaRPr sz="3200" b="1" u="sng">
              <a:solidFill>
                <a:srgbClr val="17365D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58" name="Google Shape;358;p15"/>
          <p:cNvSpPr/>
          <p:nvPr/>
        </p:nvSpPr>
        <p:spPr>
          <a:xfrm>
            <a:off x="3635771" y="4473675"/>
            <a:ext cx="1564435" cy="731011"/>
          </a:xfrm>
          <a:prstGeom prst="rect">
            <a:avLst/>
          </a:prstGeom>
          <a:noFill/>
          <a:ln w="57150" cap="flat" cmpd="sng">
            <a:solidFill>
              <a:srgbClr val="3660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4061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16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364" name="Google Shape;364;p16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5" name="Google Shape;365;p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6" name="Google Shape;366;p16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367" name="Google Shape;367;p16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68" name="Google Shape;368;p1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69" name="Google Shape;369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16"/>
          <p:cNvSpPr txBox="1"/>
          <p:nvPr/>
        </p:nvSpPr>
        <p:spPr>
          <a:xfrm>
            <a:off x="1131547" y="752845"/>
            <a:ext cx="5295471" cy="690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11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Recommendation</a:t>
            </a:r>
            <a:endParaRPr/>
          </a:p>
        </p:txBody>
      </p:sp>
      <p:sp>
        <p:nvSpPr>
          <p:cNvPr id="371" name="Google Shape;371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372" name="Google Shape;372;p16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73" name="Google Shape;373;p16"/>
          <p:cNvGraphicFramePr/>
          <p:nvPr/>
        </p:nvGraphicFramePr>
        <p:xfrm>
          <a:off x="1089994" y="1939506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{258FB120-DF45-4898-9670-CA659F204006}</a:tableStyleId>
              </a:tblPr>
              <a:tblGrid>
                <a:gridCol w="168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7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Station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Initial Allocation</a:t>
                      </a:r>
                      <a:endParaRPr sz="2000" i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519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402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465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435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426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9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497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535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87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Total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1,000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74" name="Google Shape;374;p16"/>
          <p:cNvSpPr/>
          <p:nvPr/>
        </p:nvSpPr>
        <p:spPr>
          <a:xfrm>
            <a:off x="5043486" y="2974953"/>
            <a:ext cx="2500544" cy="90256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75" name="Google Shape;375;p16"/>
          <p:cNvGraphicFramePr/>
          <p:nvPr/>
        </p:nvGraphicFramePr>
        <p:xfrm>
          <a:off x="7831310" y="1908201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{258FB120-DF45-4898-9670-CA659F204006}</a:tableStyleId>
              </a:tblPr>
              <a:tblGrid>
                <a:gridCol w="1717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7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4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Station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Initial Allocation</a:t>
                      </a:r>
                      <a:endParaRPr sz="2000" i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4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519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304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4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402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613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435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548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4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426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9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497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535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36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Total</a:t>
                      </a:r>
                      <a:endParaRPr/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 2,000</a:t>
                      </a:r>
                      <a:endParaRPr/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76" name="Google Shape;376;p16"/>
          <p:cNvSpPr txBox="1"/>
          <p:nvPr/>
        </p:nvSpPr>
        <p:spPr>
          <a:xfrm>
            <a:off x="8690535" y="5237825"/>
            <a:ext cx="1806617" cy="461665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4,000 trips</a:t>
            </a:r>
            <a:endParaRPr sz="2400" b="1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77" name="Google Shape;377;p16"/>
          <p:cNvSpPr txBox="1"/>
          <p:nvPr/>
        </p:nvSpPr>
        <p:spPr>
          <a:xfrm>
            <a:off x="1889136" y="5237825"/>
            <a:ext cx="1748988" cy="461665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2,000 trips</a:t>
            </a:r>
            <a:endParaRPr sz="2400" b="1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17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3" name="Google Shape;383;p17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384" name="Google Shape;384;p17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5" name="Google Shape;385;p17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6" name="Google Shape;386;p17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387" name="Google Shape;387;p17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88" name="Google Shape;388;p17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89" name="Google Shape;389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17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1" name="Google Shape;391;p17" descr="A picture containing bicycl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31163" y="3022930"/>
            <a:ext cx="4194627" cy="2795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1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29781" y="3026381"/>
            <a:ext cx="4926389" cy="2782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" name="Google Shape;393;p1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252790" y="3022237"/>
            <a:ext cx="3801532" cy="2797146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95" name="Google Shape;395;p17"/>
          <p:cNvSpPr txBox="1"/>
          <p:nvPr/>
        </p:nvSpPr>
        <p:spPr>
          <a:xfrm>
            <a:off x="4547921" y="1671708"/>
            <a:ext cx="5706864" cy="609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Thank you!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15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3" name="Google Shape;343;p15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344" name="Google Shape;344;p15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5" name="Google Shape;345;p15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6" name="Google Shape;346;p15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347" name="Google Shape;347;p15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8" name="Google Shape;348;p15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49" name="Google Shape;349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351" name="Google Shape;351;p15"/>
          <p:cNvSpPr txBox="1"/>
          <p:nvPr/>
        </p:nvSpPr>
        <p:spPr>
          <a:xfrm>
            <a:off x="686135" y="754349"/>
            <a:ext cx="5706864" cy="716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Resources: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15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0F2FC4-B683-BF67-6570-7D8C637582EA}"/>
              </a:ext>
            </a:extLst>
          </p:cNvPr>
          <p:cNvSpPr txBox="1"/>
          <p:nvPr/>
        </p:nvSpPr>
        <p:spPr>
          <a:xfrm>
            <a:off x="2229306" y="2225176"/>
            <a:ext cx="9145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accent1"/>
                </a:solidFill>
              </a:rPr>
              <a:t>https://</a:t>
            </a:r>
            <a:r>
              <a:rPr lang="en-US" sz="1800" dirty="0" err="1">
                <a:solidFill>
                  <a:schemeClr val="accent1"/>
                </a:solidFill>
              </a:rPr>
              <a:t>www.wunderground.com</a:t>
            </a:r>
            <a:r>
              <a:rPr lang="en-US" sz="1800" dirty="0">
                <a:solidFill>
                  <a:schemeClr val="accent1"/>
                </a:solidFill>
              </a:rPr>
              <a:t>/calendar/us/</a:t>
            </a:r>
            <a:r>
              <a:rPr lang="en-US" sz="1800" dirty="0" err="1">
                <a:solidFill>
                  <a:schemeClr val="accent1"/>
                </a:solidFill>
              </a:rPr>
              <a:t>ny</a:t>
            </a:r>
            <a:r>
              <a:rPr lang="en-US" sz="1800" dirty="0">
                <a:solidFill>
                  <a:schemeClr val="accent1"/>
                </a:solidFill>
              </a:rPr>
              <a:t>/new-</a:t>
            </a:r>
            <a:r>
              <a:rPr lang="en-US" sz="1800" dirty="0" err="1">
                <a:solidFill>
                  <a:schemeClr val="accent1"/>
                </a:solidFill>
              </a:rPr>
              <a:t>york</a:t>
            </a:r>
            <a:r>
              <a:rPr lang="en-US" sz="1800" dirty="0">
                <a:solidFill>
                  <a:schemeClr val="accent1"/>
                </a:solidFill>
              </a:rPr>
              <a:t>-city/KLGA/date/2019-5</a:t>
            </a:r>
          </a:p>
        </p:txBody>
      </p:sp>
    </p:spTree>
    <p:extLst>
      <p:ext uri="{BB962C8B-B14F-4D97-AF65-F5344CB8AC3E}">
        <p14:creationId xmlns:p14="http://schemas.microsoft.com/office/powerpoint/2010/main" val="2465087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 descr="A picture containing snow, outdoor, hill, slop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/>
          <p:nvPr/>
        </p:nvSpPr>
        <p:spPr>
          <a:xfrm>
            <a:off x="3120420" y="3556213"/>
            <a:ext cx="685894" cy="688968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255C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"/>
          <p:cNvSpPr txBox="1"/>
          <p:nvPr/>
        </p:nvSpPr>
        <p:spPr>
          <a:xfrm>
            <a:off x="3201263" y="3595140"/>
            <a:ext cx="498595" cy="517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/>
          </a:p>
        </p:txBody>
      </p:sp>
      <p:sp>
        <p:nvSpPr>
          <p:cNvPr id="102" name="Google Shape;102;p2"/>
          <p:cNvSpPr/>
          <p:nvPr/>
        </p:nvSpPr>
        <p:spPr>
          <a:xfrm>
            <a:off x="8384834" y="3556213"/>
            <a:ext cx="685894" cy="688968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255C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"/>
          <p:cNvSpPr txBox="1"/>
          <p:nvPr/>
        </p:nvSpPr>
        <p:spPr>
          <a:xfrm>
            <a:off x="8436958" y="3593006"/>
            <a:ext cx="582359" cy="517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5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/>
          </a:p>
        </p:txBody>
      </p:sp>
      <p:sp>
        <p:nvSpPr>
          <p:cNvPr id="104" name="Google Shape;104;p2"/>
          <p:cNvSpPr txBox="1"/>
          <p:nvPr/>
        </p:nvSpPr>
        <p:spPr>
          <a:xfrm>
            <a:off x="3449368" y="1392817"/>
            <a:ext cx="5293265" cy="707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2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i="0" u="none" strike="noStrike" cap="none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Our Objective</a:t>
            </a:r>
            <a:endParaRPr/>
          </a:p>
        </p:txBody>
      </p:sp>
      <p:grpSp>
        <p:nvGrpSpPr>
          <p:cNvPr id="105" name="Google Shape;105;p2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106" name="Google Shape;106;p2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Google Shape;107;p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" name="Google Shape;108;p2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109" name="Google Shape;109;p2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Google Shape;110;p2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" name="Google Shape;111;p2"/>
          <p:cNvSpPr txBox="1"/>
          <p:nvPr/>
        </p:nvSpPr>
        <p:spPr>
          <a:xfrm>
            <a:off x="1789573" y="2285253"/>
            <a:ext cx="860004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To find the </a:t>
            </a:r>
            <a:r>
              <a:rPr lang="en-US" sz="2400" b="1" i="0" u="none" strike="noStrike" cap="none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number of bikes</a:t>
            </a:r>
            <a:r>
              <a:rPr lang="en-US" sz="2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to stock in each station at the beginning of the day to </a:t>
            </a:r>
            <a:r>
              <a:rPr lang="en-US" sz="2400" b="1" i="0" u="none" strike="noStrike" cap="none">
                <a:solidFill>
                  <a:schemeClr val="accent2"/>
                </a:solidFill>
                <a:latin typeface="Cambria"/>
                <a:ea typeface="Cambria"/>
                <a:cs typeface="Cambria"/>
                <a:sym typeface="Cambria"/>
              </a:rPr>
              <a:t>maximize</a:t>
            </a:r>
            <a:r>
              <a:rPr lang="en-US" sz="2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 the number of daily bike trips.</a:t>
            </a:r>
            <a:endParaRPr/>
          </a:p>
        </p:txBody>
      </p:sp>
      <p:sp>
        <p:nvSpPr>
          <p:cNvPr id="112" name="Google Shape;112;p2"/>
          <p:cNvSpPr txBox="1"/>
          <p:nvPr/>
        </p:nvSpPr>
        <p:spPr>
          <a:xfrm>
            <a:off x="1070811" y="4635551"/>
            <a:ext cx="4754163" cy="516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rgbClr val="0B3D7A"/>
                </a:solidFill>
                <a:latin typeface="Cambria"/>
                <a:ea typeface="Cambria"/>
                <a:cs typeface="Cambria"/>
                <a:sym typeface="Cambria"/>
              </a:rPr>
              <a:t>How many </a:t>
            </a:r>
            <a:r>
              <a:rPr lang="en-US" sz="2000" b="1" i="1" u="none" strike="noStrike" cap="none">
                <a:solidFill>
                  <a:srgbClr val="0CB5E8"/>
                </a:solidFill>
                <a:latin typeface="Cambria"/>
                <a:ea typeface="Cambria"/>
                <a:cs typeface="Cambria"/>
                <a:sym typeface="Cambria"/>
              </a:rPr>
              <a:t>trips</a:t>
            </a:r>
            <a:r>
              <a:rPr lang="en-US" sz="2000" b="0" i="1" u="none" strike="noStrike" cap="none">
                <a:solidFill>
                  <a:srgbClr val="0B3D7A"/>
                </a:solidFill>
                <a:latin typeface="Cambria"/>
                <a:ea typeface="Cambria"/>
                <a:cs typeface="Cambria"/>
                <a:sym typeface="Cambria"/>
              </a:rPr>
              <a:t> between stations (demand for bikes) every day (morning and evening)?</a:t>
            </a:r>
            <a:endParaRPr sz="2000" b="0" i="0" u="none" strike="noStrike" cap="none">
              <a:solidFill>
                <a:srgbClr val="0B3D7A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3" name="Google Shape;113;p2"/>
          <p:cNvSpPr txBox="1"/>
          <p:nvPr/>
        </p:nvSpPr>
        <p:spPr>
          <a:xfrm>
            <a:off x="6364752" y="4587168"/>
            <a:ext cx="4754165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1" u="none" strike="noStrike" cap="none">
                <a:solidFill>
                  <a:srgbClr val="0B3D7A"/>
                </a:solidFill>
                <a:latin typeface="Cambria"/>
                <a:ea typeface="Cambria"/>
                <a:cs typeface="Cambria"/>
                <a:sym typeface="Cambria"/>
              </a:rPr>
              <a:t>How many </a:t>
            </a:r>
            <a:r>
              <a:rPr lang="en-US" sz="2000" b="1" i="1" u="none" strike="noStrike" cap="none">
                <a:solidFill>
                  <a:srgbClr val="0CB5E8"/>
                </a:solidFill>
                <a:latin typeface="Cambria"/>
                <a:ea typeface="Cambria"/>
                <a:cs typeface="Cambria"/>
                <a:sym typeface="Cambria"/>
              </a:rPr>
              <a:t>bikes</a:t>
            </a:r>
            <a:r>
              <a:rPr lang="en-US" sz="2000" b="0" i="1" u="none" strike="noStrike" cap="none">
                <a:solidFill>
                  <a:srgbClr val="0B3D7A"/>
                </a:solidFill>
                <a:latin typeface="Cambria"/>
                <a:ea typeface="Cambria"/>
                <a:cs typeface="Cambria"/>
                <a:sym typeface="Cambria"/>
              </a:rPr>
              <a:t> do we have to allocate to each station?</a:t>
            </a:r>
            <a:endParaRPr sz="2000" b="0" i="0" u="none" strike="noStrike" cap="none">
              <a:solidFill>
                <a:srgbClr val="0B3D7A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16" name="Google Shape;116;p2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3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2" name="Google Shape;122;p3"/>
          <p:cNvGrpSpPr/>
          <p:nvPr/>
        </p:nvGrpSpPr>
        <p:grpSpPr>
          <a:xfrm>
            <a:off x="2949111" y="6235799"/>
            <a:ext cx="5045812" cy="1663604"/>
            <a:chOff x="0" y="-47625"/>
            <a:chExt cx="1993407" cy="657225"/>
          </a:xfrm>
        </p:grpSpPr>
        <p:sp>
          <p:nvSpPr>
            <p:cNvPr id="123" name="Google Shape;123;p3"/>
            <p:cNvSpPr/>
            <p:nvPr/>
          </p:nvSpPr>
          <p:spPr>
            <a:xfrm>
              <a:off x="0" y="0"/>
              <a:ext cx="1993407" cy="200691"/>
            </a:xfrm>
            <a:custGeom>
              <a:avLst/>
              <a:gdLst/>
              <a:ahLst/>
              <a:cxnLst/>
              <a:rect l="l" t="t" r="r" b="b"/>
              <a:pathLst>
                <a:path w="1993407" h="200691" extrusionOk="0">
                  <a:moveTo>
                    <a:pt x="203200" y="0"/>
                  </a:moveTo>
                  <a:lnTo>
                    <a:pt x="1993407" y="0"/>
                  </a:lnTo>
                  <a:lnTo>
                    <a:pt x="1790207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4" name="Google Shape;124;p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5" name="Google Shape;125;p3"/>
          <p:cNvPicPr preferRelativeResize="0"/>
          <p:nvPr/>
        </p:nvPicPr>
        <p:blipFill rotWithShape="1">
          <a:blip r:embed="rId4">
            <a:alphaModFix/>
          </a:blip>
          <a:srcRect l="28815" t="4012" r="32868"/>
          <a:stretch/>
        </p:blipFill>
        <p:spPr>
          <a:xfrm>
            <a:off x="7317961" y="0"/>
            <a:ext cx="4874039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" name="Google Shape;126;p3"/>
          <p:cNvGrpSpPr/>
          <p:nvPr/>
        </p:nvGrpSpPr>
        <p:grpSpPr>
          <a:xfrm>
            <a:off x="-1055437" y="-123066"/>
            <a:ext cx="5045812" cy="1663604"/>
            <a:chOff x="0" y="-47625"/>
            <a:chExt cx="1993407" cy="657225"/>
          </a:xfrm>
        </p:grpSpPr>
        <p:sp>
          <p:nvSpPr>
            <p:cNvPr id="127" name="Google Shape;127;p3"/>
            <p:cNvSpPr/>
            <p:nvPr/>
          </p:nvSpPr>
          <p:spPr>
            <a:xfrm>
              <a:off x="0" y="0"/>
              <a:ext cx="1993407" cy="200691"/>
            </a:xfrm>
            <a:custGeom>
              <a:avLst/>
              <a:gdLst/>
              <a:ahLst/>
              <a:cxnLst/>
              <a:rect l="l" t="t" r="r" b="b"/>
              <a:pathLst>
                <a:path w="1993407" h="200691" extrusionOk="0">
                  <a:moveTo>
                    <a:pt x="203200" y="0"/>
                  </a:moveTo>
                  <a:lnTo>
                    <a:pt x="1993407" y="0"/>
                  </a:lnTo>
                  <a:lnTo>
                    <a:pt x="1790207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8" name="Google Shape;128;p3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9" name="Google Shape;129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559706" y="505485"/>
            <a:ext cx="261899" cy="65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flipH="1">
            <a:off x="772709" y="2316598"/>
            <a:ext cx="422327" cy="32327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3"/>
          <p:cNvSpPr txBox="1"/>
          <p:nvPr/>
        </p:nvSpPr>
        <p:spPr>
          <a:xfrm>
            <a:off x="1084287" y="2509256"/>
            <a:ext cx="5475419" cy="2657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1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Descriptive Analysis</a:t>
            </a:r>
            <a:endParaRPr/>
          </a:p>
        </p:txBody>
      </p:sp>
      <p:sp>
        <p:nvSpPr>
          <p:cNvPr id="132" name="Google Shape;132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33" name="Google Shape;133;p3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4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139" name="Google Shape;139;p4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0" name="Google Shape;140;p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" name="Google Shape;141;p4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142" name="Google Shape;142;p4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3" name="Google Shape;143;p4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4" name="Google Shape;144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46" name="Google Shape;146;p4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1020417" y="477078"/>
            <a:ext cx="10031895" cy="1169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Compute Descriptive Statistics: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I. Univariate :</a:t>
            </a:r>
            <a:endParaRPr sz="24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383330" y="1770313"/>
            <a:ext cx="27432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Demand: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aphicFrame>
        <p:nvGraphicFramePr>
          <p:cNvPr id="149" name="Google Shape;149;p4"/>
          <p:cNvGraphicFramePr/>
          <p:nvPr/>
        </p:nvGraphicFramePr>
        <p:xfrm>
          <a:off x="3695041" y="2203016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{1AA2626B-6F37-419F-8D75-4607E98EDC2C}</a:tableStyleId>
              </a:tblPr>
              <a:tblGrid>
                <a:gridCol w="2174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4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6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Mean of Demand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Standard Deviation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66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7365D"/>
                        </a:buClr>
                        <a:buSzPts val="1800"/>
                        <a:buFont typeface="Cambria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45.3625</a:t>
                      </a:r>
                      <a:endParaRPr sz="1800" u="none" strike="noStrike" cap="none">
                        <a:solidFill>
                          <a:srgbClr val="17365D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7365D"/>
                        </a:buClr>
                        <a:buSzPts val="1800"/>
                        <a:buFont typeface="Cambria"/>
                        <a:buNone/>
                      </a:pPr>
                      <a:r>
                        <a:rPr lang="en-US" sz="1800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32.62341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0" name="Google Shape;150;p4"/>
          <p:cNvSpPr txBox="1"/>
          <p:nvPr/>
        </p:nvSpPr>
        <p:spPr>
          <a:xfrm>
            <a:off x="1385589" y="3462363"/>
            <a:ext cx="9302813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The highest</a:t>
            </a:r>
            <a:r>
              <a:rPr lang="en-US" sz="2200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2200" u="sng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DistanceMiles</a:t>
            </a:r>
            <a:r>
              <a:rPr lang="en-US" sz="2200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for</a:t>
            </a:r>
            <a:r>
              <a:rPr lang="en-US" sz="2200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2200" u="sng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StartStationName</a:t>
            </a:r>
            <a:r>
              <a:rPr lang="en-US" sz="2200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and</a:t>
            </a:r>
            <a:r>
              <a:rPr lang="en-US" sz="2200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2200" u="sng">
                <a:solidFill>
                  <a:srgbClr val="366092"/>
                </a:solidFill>
                <a:latin typeface="Cambria"/>
                <a:ea typeface="Cambria"/>
                <a:cs typeface="Cambria"/>
                <a:sym typeface="Cambria"/>
              </a:rPr>
              <a:t>EndStationName</a:t>
            </a:r>
            <a:endParaRPr sz="2200" u="sng">
              <a:solidFill>
                <a:srgbClr val="36609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aphicFrame>
        <p:nvGraphicFramePr>
          <p:cNvPr id="151" name="Google Shape;151;p4"/>
          <p:cNvGraphicFramePr/>
          <p:nvPr/>
        </p:nvGraphicFramePr>
        <p:xfrm>
          <a:off x="3453521" y="4460644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{1AA2626B-6F37-419F-8D75-4607E98EDC2C}</a:tableStyleId>
              </a:tblPr>
              <a:tblGrid>
                <a:gridCol w="241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28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mbria"/>
                        <a:buNone/>
                      </a:pPr>
                      <a:r>
                        <a:rPr lang="en-US" sz="1600" b="1" i="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StartStationName</a:t>
                      </a:r>
                      <a:endParaRPr sz="1800" b="1" u="none" strike="noStrike" cap="none"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Cambria"/>
                        <a:buNone/>
                      </a:pPr>
                      <a:r>
                        <a:rPr lang="en-US" sz="1600" b="1" i="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 EndStationName 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8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7365D"/>
                        </a:buClr>
                        <a:buSzPts val="1600"/>
                        <a:buFont typeface="Cambria"/>
                        <a:buNone/>
                      </a:pPr>
                      <a:r>
                        <a:rPr lang="en-US" sz="1600" b="0" i="0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West St &amp; Chambers St</a:t>
                      </a:r>
                      <a:endParaRPr sz="1600" b="0" u="none" strike="noStrike" cap="none">
                        <a:solidFill>
                          <a:srgbClr val="17365D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7365D"/>
                        </a:buClr>
                        <a:buSzPts val="1600"/>
                        <a:buFont typeface="Cambria"/>
                        <a:buNone/>
                      </a:pPr>
                      <a:r>
                        <a:rPr lang="en-US" sz="1600" b="0" i="0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W 129 St &amp; Convent Ave</a:t>
                      </a:r>
                      <a:endParaRPr sz="1600" b="0" u="none" strike="noStrike" cap="none">
                        <a:solidFill>
                          <a:srgbClr val="17365D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oogle Shape;156;p5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157" name="Google Shape;157;p5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8" name="Google Shape;158;p5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5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160" name="Google Shape;160;p5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1" name="Google Shape;161;p5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62" name="Google Shape;162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64" name="Google Shape;164;p5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5"/>
          <p:cNvSpPr txBox="1"/>
          <p:nvPr/>
        </p:nvSpPr>
        <p:spPr>
          <a:xfrm>
            <a:off x="1007165" y="258417"/>
            <a:ext cx="10031895" cy="1815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Compute Descriptive Statistics: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II. Bivariate:</a:t>
            </a:r>
            <a:endParaRPr sz="24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2"/>
                </a:solidFill>
                <a:latin typeface="Cambria"/>
                <a:ea typeface="Cambria"/>
                <a:cs typeface="Cambria"/>
                <a:sym typeface="Cambria"/>
              </a:rPr>
              <a:t>      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6" name="Google Shape;166;p5"/>
          <p:cNvSpPr txBox="1"/>
          <p:nvPr/>
        </p:nvSpPr>
        <p:spPr>
          <a:xfrm>
            <a:off x="1004159" y="1502061"/>
            <a:ext cx="886247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Correlation between </a:t>
            </a:r>
            <a:r>
              <a:rPr lang="en-US" sz="2200" u="sng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demand</a:t>
            </a: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and</a:t>
            </a:r>
            <a:r>
              <a:rPr lang="en-US" sz="2200" u="sng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 temperature</a:t>
            </a: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based on </a:t>
            </a:r>
            <a:r>
              <a:rPr lang="en-US" sz="2200" u="sng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demand time</a:t>
            </a: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: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aphicFrame>
        <p:nvGraphicFramePr>
          <p:cNvPr id="167" name="Google Shape;167;p5"/>
          <p:cNvGraphicFramePr/>
          <p:nvPr/>
        </p:nvGraphicFramePr>
        <p:xfrm>
          <a:off x="3672188" y="2178980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{1AA2626B-6F37-419F-8D75-4607E98EDC2C}</a:tableStyleId>
              </a:tblPr>
              <a:tblGrid>
                <a:gridCol w="2016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6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86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Daytime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Evening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1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7365D"/>
                        </a:buClr>
                        <a:buSzPts val="2000"/>
                        <a:buFont typeface="Cambria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0.004216582</a:t>
                      </a:r>
                      <a:endParaRPr sz="2000" u="none" strike="noStrike" cap="none">
                        <a:solidFill>
                          <a:srgbClr val="17365D"/>
                        </a:solidFill>
                        <a:latin typeface="Cambria"/>
                        <a:ea typeface="Cambria"/>
                        <a:cs typeface="Cambria"/>
                        <a:sym typeface="Cambria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17365D"/>
                        </a:buClr>
                        <a:buSzPts val="2000"/>
                        <a:buFont typeface="Cambria"/>
                        <a:buNone/>
                      </a:pPr>
                      <a:r>
                        <a:rPr lang="en-US" sz="2000" b="0" i="0" u="none" strike="noStrike" cap="none">
                          <a:solidFill>
                            <a:srgbClr val="17365D"/>
                          </a:solidFill>
                          <a:latin typeface="Cambria"/>
                          <a:ea typeface="Cambria"/>
                          <a:cs typeface="Cambria"/>
                          <a:sym typeface="Cambria"/>
                        </a:rPr>
                        <a:t>0.013552563</a:t>
                      </a:r>
                      <a:endParaRPr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68" name="Google Shape;168;p5"/>
          <p:cNvSpPr txBox="1"/>
          <p:nvPr/>
        </p:nvSpPr>
        <p:spPr>
          <a:xfrm>
            <a:off x="1005855" y="3209512"/>
            <a:ext cx="8566294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Correlation between </a:t>
            </a:r>
            <a:r>
              <a:rPr lang="en-US" sz="2200" u="sng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demand </a:t>
            </a: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and </a:t>
            </a:r>
            <a:r>
              <a:rPr lang="en-US" sz="2200" u="sng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temperature</a:t>
            </a: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based on </a:t>
            </a:r>
            <a:r>
              <a:rPr lang="en-US" sz="2200" u="sng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rPr>
              <a:t>day of week</a:t>
            </a:r>
            <a:r>
              <a:rPr lang="en-US" sz="220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 :</a:t>
            </a:r>
            <a:endParaRPr sz="22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69" name="Google Shape;169;p5" descr="Tabl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21630" y="3903788"/>
            <a:ext cx="4346713" cy="219798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5"/>
          <p:cNvSpPr/>
          <p:nvPr/>
        </p:nvSpPr>
        <p:spPr>
          <a:xfrm>
            <a:off x="3672205" y="5017650"/>
            <a:ext cx="4194000" cy="244200"/>
          </a:xfrm>
          <a:prstGeom prst="rect">
            <a:avLst/>
          </a:prstGeom>
          <a:noFill/>
          <a:ln w="25400" cap="flat" cmpd="sng">
            <a:solidFill>
              <a:srgbClr val="255C8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6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176" name="Google Shape;176;p6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7" name="Google Shape;177;p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8" name="Google Shape;178;p6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179" name="Google Shape;179;p6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Google Shape;180;p6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81" name="Google Shape;18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6"/>
          <p:cNvSpPr txBox="1"/>
          <p:nvPr/>
        </p:nvSpPr>
        <p:spPr>
          <a:xfrm>
            <a:off x="686135" y="754349"/>
            <a:ext cx="5489150" cy="602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Descriptive Analysis </a:t>
            </a:r>
            <a:endParaRPr/>
          </a:p>
        </p:txBody>
      </p:sp>
      <p:pic>
        <p:nvPicPr>
          <p:cNvPr id="183" name="Google Shape;183;p6" descr="Chart, bar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84983" y="1716384"/>
            <a:ext cx="5771988" cy="3969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6" descr="Chart, line chart, scatter 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57257" y="1911217"/>
            <a:ext cx="5398105" cy="377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86" name="Google Shape;186;p6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7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192" name="Google Shape;192;p7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Google Shape;193;p7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4" name="Google Shape;194;p7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195" name="Google Shape;195;p7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Google Shape;196;p7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7" name="Google Shape;19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7" descr="Chart, line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9924" y="1715162"/>
            <a:ext cx="5331580" cy="3772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7" descr="Chart, scatter 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63733" y="1594429"/>
            <a:ext cx="5337627" cy="383847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01" name="Google Shape;201;p7"/>
          <p:cNvSpPr txBox="1"/>
          <p:nvPr/>
        </p:nvSpPr>
        <p:spPr>
          <a:xfrm>
            <a:off x="686135" y="754349"/>
            <a:ext cx="5489150" cy="602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Descriptive Analysis </a:t>
            </a:r>
            <a:endParaRPr/>
          </a:p>
        </p:txBody>
      </p:sp>
      <p:sp>
        <p:nvSpPr>
          <p:cNvPr id="202" name="Google Shape;202;p7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8"/>
          <p:cNvGrpSpPr/>
          <p:nvPr/>
        </p:nvGrpSpPr>
        <p:grpSpPr>
          <a:xfrm rot="10800000">
            <a:off x="8382859" y="5314947"/>
            <a:ext cx="4441959" cy="1663604"/>
            <a:chOff x="0" y="-47625"/>
            <a:chExt cx="1754848" cy="657225"/>
          </a:xfrm>
        </p:grpSpPr>
        <p:sp>
          <p:nvSpPr>
            <p:cNvPr id="208" name="Google Shape;208;p8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Google Shape;209;p8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8"/>
          <p:cNvGrpSpPr/>
          <p:nvPr/>
        </p:nvGrpSpPr>
        <p:grpSpPr>
          <a:xfrm>
            <a:off x="-632816" y="-120551"/>
            <a:ext cx="4441959" cy="1663604"/>
            <a:chOff x="0" y="-47625"/>
            <a:chExt cx="1754848" cy="657225"/>
          </a:xfrm>
        </p:grpSpPr>
        <p:sp>
          <p:nvSpPr>
            <p:cNvPr id="211" name="Google Shape;211;p8"/>
            <p:cNvSpPr/>
            <p:nvPr/>
          </p:nvSpPr>
          <p:spPr>
            <a:xfrm>
              <a:off x="0" y="0"/>
              <a:ext cx="1754848" cy="200691"/>
            </a:xfrm>
            <a:custGeom>
              <a:avLst/>
              <a:gdLst/>
              <a:ahLst/>
              <a:cxnLst/>
              <a:rect l="l" t="t" r="r" b="b"/>
              <a:pathLst>
                <a:path w="1754848" h="200691" extrusionOk="0">
                  <a:moveTo>
                    <a:pt x="203200" y="0"/>
                  </a:moveTo>
                  <a:lnTo>
                    <a:pt x="1754848" y="0"/>
                  </a:lnTo>
                  <a:lnTo>
                    <a:pt x="1551648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Google Shape;212;p8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13" name="Google Shape;213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75251" y="508000"/>
            <a:ext cx="261899" cy="65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8" descr="Chart, scatter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4971" y="1552835"/>
            <a:ext cx="5640008" cy="3885378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16" name="Google Shape;216;p8"/>
          <p:cNvSpPr txBox="1"/>
          <p:nvPr/>
        </p:nvSpPr>
        <p:spPr>
          <a:xfrm>
            <a:off x="686135" y="754349"/>
            <a:ext cx="5489150" cy="602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72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Descriptive Analysis </a:t>
            </a:r>
            <a:endParaRPr/>
          </a:p>
        </p:txBody>
      </p:sp>
      <p:sp>
        <p:nvSpPr>
          <p:cNvPr id="217" name="Google Shape;217;p8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8" name="Google Shape;218;p8" descr="Chart, scatter 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77265" y="1598956"/>
            <a:ext cx="6117300" cy="378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9"/>
          <p:cNvPicPr preferRelativeResize="0"/>
          <p:nvPr/>
        </p:nvPicPr>
        <p:blipFill rotWithShape="1">
          <a:blip r:embed="rId3">
            <a:alphaModFix/>
          </a:blip>
          <a:srcRect t="36" b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" name="Google Shape;224;p9"/>
          <p:cNvGrpSpPr/>
          <p:nvPr/>
        </p:nvGrpSpPr>
        <p:grpSpPr>
          <a:xfrm>
            <a:off x="2949111" y="6235799"/>
            <a:ext cx="5045812" cy="1663604"/>
            <a:chOff x="0" y="-47625"/>
            <a:chExt cx="1993407" cy="657225"/>
          </a:xfrm>
        </p:grpSpPr>
        <p:sp>
          <p:nvSpPr>
            <p:cNvPr id="225" name="Google Shape;225;p9"/>
            <p:cNvSpPr/>
            <p:nvPr/>
          </p:nvSpPr>
          <p:spPr>
            <a:xfrm>
              <a:off x="0" y="0"/>
              <a:ext cx="1993407" cy="200691"/>
            </a:xfrm>
            <a:custGeom>
              <a:avLst/>
              <a:gdLst/>
              <a:ahLst/>
              <a:cxnLst/>
              <a:rect l="l" t="t" r="r" b="b"/>
              <a:pathLst>
                <a:path w="1993407" h="200691" extrusionOk="0">
                  <a:moveTo>
                    <a:pt x="203200" y="0"/>
                  </a:moveTo>
                  <a:lnTo>
                    <a:pt x="1993407" y="0"/>
                  </a:lnTo>
                  <a:lnTo>
                    <a:pt x="1790207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Google Shape;226;p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" name="Google Shape;227;p9"/>
          <p:cNvGrpSpPr/>
          <p:nvPr/>
        </p:nvGrpSpPr>
        <p:grpSpPr>
          <a:xfrm>
            <a:off x="-1055437" y="-123066"/>
            <a:ext cx="5045812" cy="1663604"/>
            <a:chOff x="0" y="-47625"/>
            <a:chExt cx="1993407" cy="657225"/>
          </a:xfrm>
        </p:grpSpPr>
        <p:sp>
          <p:nvSpPr>
            <p:cNvPr id="228" name="Google Shape;228;p9"/>
            <p:cNvSpPr/>
            <p:nvPr/>
          </p:nvSpPr>
          <p:spPr>
            <a:xfrm>
              <a:off x="0" y="0"/>
              <a:ext cx="1993407" cy="200691"/>
            </a:xfrm>
            <a:custGeom>
              <a:avLst/>
              <a:gdLst/>
              <a:ahLst/>
              <a:cxnLst/>
              <a:rect l="l" t="t" r="r" b="b"/>
              <a:pathLst>
                <a:path w="1993407" h="200691" extrusionOk="0">
                  <a:moveTo>
                    <a:pt x="203200" y="0"/>
                  </a:moveTo>
                  <a:lnTo>
                    <a:pt x="1993407" y="0"/>
                  </a:lnTo>
                  <a:lnTo>
                    <a:pt x="1790207" y="200691"/>
                  </a:lnTo>
                  <a:lnTo>
                    <a:pt x="0" y="200691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255C8C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Google Shape;229;p9"/>
            <p:cNvSpPr txBox="1"/>
            <p:nvPr/>
          </p:nvSpPr>
          <p:spPr>
            <a:xfrm>
              <a:off x="101600" y="-47625"/>
              <a:ext cx="609600" cy="6572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33850" tIns="33850" rIns="33850" bIns="33850" anchor="ctr" anchorCtr="0">
              <a:noAutofit/>
            </a:bodyPr>
            <a:lstStyle/>
            <a:p>
              <a:pPr marL="0" marR="0" lvl="0" indent="0" algn="ctr" rtl="0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0" name="Google Shape;230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flipH="1">
            <a:off x="772709" y="2316598"/>
            <a:ext cx="422327" cy="323273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9"/>
          <p:cNvSpPr txBox="1"/>
          <p:nvPr/>
        </p:nvSpPr>
        <p:spPr>
          <a:xfrm>
            <a:off x="1084287" y="2509256"/>
            <a:ext cx="5475419" cy="261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641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Predictive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641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255C8C"/>
                </a:solidFill>
                <a:latin typeface="Cambria"/>
                <a:ea typeface="Cambria"/>
                <a:cs typeface="Cambria"/>
                <a:sym typeface="Cambria"/>
              </a:rPr>
              <a:t> Analysis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233" name="Google Shape;233;p9" descr="A picture containing text, computer, computer, indoor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83080" y="962797"/>
            <a:ext cx="7004482" cy="416300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9"/>
          <p:cNvSpPr txBox="1"/>
          <p:nvPr/>
        </p:nvSpPr>
        <p:spPr>
          <a:xfrm>
            <a:off x="685800" y="6268740"/>
            <a:ext cx="3087013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rgbClr val="366092"/>
                </a:solidFill>
                <a:latin typeface="Calibri"/>
                <a:ea typeface="Calibri"/>
                <a:cs typeface="Calibri"/>
                <a:sym typeface="Calibri"/>
              </a:rPr>
              <a:t>MGT 585 Fundamentals of Business Analytics – Group 5</a:t>
            </a:r>
            <a:endParaRPr sz="1800">
              <a:solidFill>
                <a:srgbClr val="36609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613</Words>
  <Application>Microsoft Macintosh PowerPoint</Application>
  <PresentationFormat>Widescreen</PresentationFormat>
  <Paragraphs>252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Anton</vt:lpstr>
      <vt:lpstr>Arial</vt:lpstr>
      <vt:lpstr>Cambria</vt:lpstr>
      <vt:lpstr>Lato</vt:lpstr>
      <vt:lpstr>Calibri</vt:lpstr>
      <vt:lpstr>Noto Sans Symbols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Lazarus, Preeti Vivek</cp:lastModifiedBy>
  <cp:revision>1</cp:revision>
  <dcterms:created xsi:type="dcterms:W3CDTF">2006-08-16T00:00:00Z</dcterms:created>
  <dcterms:modified xsi:type="dcterms:W3CDTF">2024-01-28T16:25:55Z</dcterms:modified>
</cp:coreProperties>
</file>